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93" r:id="rId7"/>
    <p:sldId id="261" r:id="rId8"/>
    <p:sldId id="262" r:id="rId9"/>
    <p:sldId id="264" r:id="rId10"/>
    <p:sldId id="294" r:id="rId11"/>
    <p:sldId id="265" r:id="rId12"/>
    <p:sldId id="295" r:id="rId13"/>
    <p:sldId id="296" r:id="rId14"/>
    <p:sldId id="266" r:id="rId15"/>
    <p:sldId id="267" r:id="rId16"/>
    <p:sldId id="268" r:id="rId17"/>
    <p:sldId id="269" r:id="rId18"/>
    <p:sldId id="270" r:id="rId19"/>
    <p:sldId id="297" r:id="rId20"/>
    <p:sldId id="298" r:id="rId21"/>
    <p:sldId id="299" r:id="rId22"/>
    <p:sldId id="271" r:id="rId23"/>
    <p:sldId id="272" r:id="rId24"/>
    <p:sldId id="300" r:id="rId25"/>
    <p:sldId id="273" r:id="rId26"/>
    <p:sldId id="275" r:id="rId27"/>
    <p:sldId id="277" r:id="rId28"/>
    <p:sldId id="278" r:id="rId29"/>
    <p:sldId id="302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303" r:id="rId45"/>
    <p:sldId id="304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 autoAdjust="0"/>
    <p:restoredTop sz="73540" autoAdjust="0"/>
  </p:normalViewPr>
  <p:slideViewPr>
    <p:cSldViewPr snapToGrid="0">
      <p:cViewPr varScale="1">
        <p:scale>
          <a:sx n="69" d="100"/>
          <a:sy n="69" d="100"/>
        </p:scale>
        <p:origin x="2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5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F0843-B5ED-4028-B079-7E30D79E79CF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96C84-3E14-4788-AACA-39D0EA96A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5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Relationship Id="rId3" Type="http://schemas.openxmlformats.org/officeDocument/2006/relationships/hyperlink" Target="https://www.msi.umn.edu/content/job-submission-and-scheduling-pbs-scripts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24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95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42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04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22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09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71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9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41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02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4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20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2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SF UI Display" panose="00000500000000000000" pitchFamily="2" charset="0"/>
                <a:cs typeface="SF UI Display" panose="00000500000000000000" pitchFamily="2" charset="0"/>
              </a:rPr>
              <a:t>Tmux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is a Linux thing when you want to access multiple terminal sessions from the same terminal. </a:t>
            </a: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On MSI, we use their </a:t>
            </a:r>
            <a:r>
              <a:rPr lang="en-US" b="1" dirty="0">
                <a:latin typeface="SF UI Display" panose="00000500000000000000" pitchFamily="2" charset="0"/>
                <a:cs typeface="SF UI Display" panose="00000500000000000000" pitchFamily="2" charset="0"/>
              </a:rPr>
              <a:t>job scheduler 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and submit PBS scripts for long jobs. See more info here: 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  <a:hlinkClick r:id="rId3"/>
              </a:rPr>
              <a:t>https://www.msi.umn.edu/content/job-submission-and-scheduling-pbs-scripts</a:t>
            </a:r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-</a:t>
            </a:r>
            <a:r>
              <a:rPr lang="en-US" dirty="0" err="1">
                <a:latin typeface="SF UI Display" panose="00000500000000000000" pitchFamily="2" charset="0"/>
                <a:cs typeface="SF UI Display" panose="00000500000000000000" pitchFamily="2" charset="0"/>
              </a:rPr>
              <a:t>Chaochih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16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21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45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1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41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01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96C84-3E14-4788-AACA-39D0EA96A3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8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8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9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7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3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5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3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2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9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D56F-C196-4677-8AEB-E03F6444CEB8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2716-73AB-4D85-B910-389CA957E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si.umn.edu/getting-started" TargetMode="External"/><Relationship Id="rId3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ECEBFD-FF82-491B-8CCC-D59FC4DFB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3399303"/>
          </a:xfrm>
        </p:spPr>
        <p:txBody>
          <a:bodyPr>
            <a:normAutofit/>
          </a:bodyPr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Chapter 3 &amp; 4</a:t>
            </a:r>
            <a:b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</a:b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Remedial Unix Shell &amp; Working with Remote Machines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D95D43E-26FF-4B28-8CB5-A4C207BC3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814371"/>
            <a:ext cx="6858000" cy="1091479"/>
          </a:xfrm>
        </p:spPr>
        <p:txBody>
          <a:bodyPr>
            <a:normAutofit/>
          </a:bodyPr>
          <a:lstStyle/>
          <a:p>
            <a:r>
              <a:rPr lang="en-US" i="1" dirty="0">
                <a:latin typeface="SF UI Display" panose="00000500000000000000" pitchFamily="2" charset="0"/>
                <a:cs typeface="SF UI Display" panose="00000500000000000000" pitchFamily="2" charset="0"/>
              </a:rPr>
              <a:t>Bioinformatics Data Skills </a:t>
            </a:r>
            <a:r>
              <a:rPr lang="en-US" sz="2000" dirty="0">
                <a:latin typeface="SF UI Display" panose="00000500000000000000" pitchFamily="2" charset="0"/>
                <a:cs typeface="SF UI Display" panose="00000500000000000000" pitchFamily="2" charset="0"/>
              </a:rPr>
              <a:t>by Vince Buffalo</a:t>
            </a:r>
          </a:p>
          <a:p>
            <a:r>
              <a:rPr lang="en-US" sz="2000" dirty="0">
                <a:latin typeface="SF UI Display" panose="00000500000000000000" pitchFamily="2" charset="0"/>
                <a:cs typeface="SF UI Display" panose="00000500000000000000" pitchFamily="2" charset="0"/>
              </a:rPr>
              <a:t>2017.10.04</a:t>
            </a:r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E70D651-7459-4342-9A53-7FBE5C7B8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32" y="4521665"/>
            <a:ext cx="17907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32BB8B-315E-491D-A2BB-4BB09C863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365126"/>
            <a:ext cx="8324850" cy="1092199"/>
          </a:xfrm>
        </p:spPr>
        <p:txBody>
          <a:bodyPr>
            <a:noAutofit/>
          </a:bodyPr>
          <a:lstStyle/>
          <a:p>
            <a:r>
              <a:rPr lang="en-US" sz="3600" b="1" i="1" dirty="0">
                <a:latin typeface="SF UI Display" panose="00000500000000000000" pitchFamily="2" charset="0"/>
                <a:cs typeface="SF UI Display" panose="00000500000000000000" pitchFamily="2" charset="0"/>
              </a:rPr>
              <a:t>cat</a:t>
            </a:r>
            <a:r>
              <a:rPr lang="en-US" sz="3600" b="1" dirty="0">
                <a:latin typeface="SF UI Display" panose="00000500000000000000" pitchFamily="2" charset="0"/>
                <a:cs typeface="SF UI Display" panose="00000500000000000000" pitchFamily="2" charset="0"/>
              </a:rPr>
              <a:t> also prints multiple files’ contents to the standard output stream</a:t>
            </a:r>
            <a:endParaRPr lang="en-US" sz="3600" dirty="0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10D3CF2-2B2E-4F68-A4FB-D4817D073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89" y="1311274"/>
            <a:ext cx="9240889" cy="5596315"/>
          </a:xfrm>
        </p:spPr>
      </p:pic>
    </p:spTree>
    <p:extLst>
      <p:ext uri="{BB962C8B-B14F-4D97-AF65-F5344CB8AC3E}">
        <p14:creationId xmlns:p14="http://schemas.microsoft.com/office/powerpoint/2010/main" val="43646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EA514267-1255-40E3-A21B-247F2D340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289" y="1675227"/>
            <a:ext cx="7087421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6BDB4B-4480-4CAC-B122-0F58CC72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i="1" kern="1200" dirty="0">
                <a:solidFill>
                  <a:schemeClr val="bg1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cat</a:t>
            </a:r>
            <a:r>
              <a:rPr lang="en-US" sz="2400" b="1" kern="1200" dirty="0">
                <a:solidFill>
                  <a:schemeClr val="bg1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 also prints multiple files’ contents to the standard output</a:t>
            </a:r>
          </a:p>
        </p:txBody>
      </p:sp>
    </p:spTree>
    <p:extLst>
      <p:ext uri="{BB962C8B-B14F-4D97-AF65-F5344CB8AC3E}">
        <p14:creationId xmlns:p14="http://schemas.microsoft.com/office/powerpoint/2010/main" val="6599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7207C3-6613-470F-9C7E-D2010CA5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&gt;</a:t>
            </a:r>
          </a:p>
        </p:txBody>
      </p:sp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="" xmlns:a16="http://schemas.microsoft.com/office/drawing/2014/main" id="{5D2CA6A0-2043-4C15-939F-AEEA34386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482470"/>
            <a:ext cx="7886700" cy="2732598"/>
          </a:xfr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CA80F7C-9EE0-42AF-88A2-60BF031862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/>
          <a:stretch/>
        </p:blipFill>
        <p:spPr>
          <a:xfrm>
            <a:off x="0" y="4514850"/>
            <a:ext cx="9144000" cy="14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5D793E-2069-43F4-A995-D92376DC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&gt;&gt;</a:t>
            </a:r>
          </a:p>
        </p:txBody>
      </p:sp>
      <p:pic>
        <p:nvPicPr>
          <p:cNvPr id="5" name="Content Placeholder 4" descr="A close up of text on a black background&#10;&#10;Description generated with high confidence">
            <a:extLst>
              <a:ext uri="{FF2B5EF4-FFF2-40B4-BE49-F238E27FC236}">
                <a16:creationId xmlns="" xmlns:a16="http://schemas.microsoft.com/office/drawing/2014/main" id="{AAE4E0DB-74C8-4C1F-81F3-9E6053391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4" y="1825625"/>
            <a:ext cx="7867131" cy="4351338"/>
          </a:xfrm>
        </p:spPr>
      </p:pic>
    </p:spTree>
    <p:extLst>
      <p:ext uri="{BB962C8B-B14F-4D97-AF65-F5344CB8AC3E}">
        <p14:creationId xmlns:p14="http://schemas.microsoft.com/office/powerpoint/2010/main" val="66100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D05D67-C789-4FE4-A995-BB793E10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2088296-4A56-411B-96A2-760DAE6B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204936"/>
            <a:ext cx="6019800" cy="3999777"/>
          </a:xfrm>
          <a:prstGeom prst="rect">
            <a:avLst/>
          </a:prstGeom>
        </p:spPr>
      </p:pic>
      <p:pic>
        <p:nvPicPr>
          <p:cNvPr id="9" name="Content Placeholder 8" descr="A close up of text on a black background&#10;&#10;Description generated with very high confidence">
            <a:extLst>
              <a:ext uri="{FF2B5EF4-FFF2-40B4-BE49-F238E27FC236}">
                <a16:creationId xmlns="" xmlns:a16="http://schemas.microsoft.com/office/drawing/2014/main" id="{43F1E48A-D56A-49BE-BB28-7C1337A0D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09"/>
          <a:stretch/>
        </p:blipFill>
        <p:spPr>
          <a:xfrm>
            <a:off x="166688" y="1868182"/>
            <a:ext cx="8810625" cy="259212"/>
          </a:xfrm>
        </p:spPr>
      </p:pic>
    </p:spTree>
    <p:extLst>
      <p:ext uri="{BB962C8B-B14F-4D97-AF65-F5344CB8AC3E}">
        <p14:creationId xmlns:p14="http://schemas.microsoft.com/office/powerpoint/2010/main" val="4383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49C92E-C39F-4D6E-9FC1-066F3710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351" y="342900"/>
            <a:ext cx="5813298" cy="1090105"/>
          </a:xfr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Bodoni MT" panose="02070603080606020203" pitchFamily="18" charset="0"/>
                <a:cs typeface="Calibri" panose="020F0502020204030204" pitchFamily="34" charset="0"/>
              </a:rPr>
              <a:t>Check the most recent file created</a:t>
            </a:r>
          </a:p>
        </p:txBody>
      </p:sp>
      <p:pic>
        <p:nvPicPr>
          <p:cNvPr id="7" name="Content Placeholder 6" descr="A close up of text on a black background&#10;&#10;Description generated with very high confidence">
            <a:extLst>
              <a:ext uri="{FF2B5EF4-FFF2-40B4-BE49-F238E27FC236}">
                <a16:creationId xmlns="" xmlns:a16="http://schemas.microsoft.com/office/drawing/2014/main" id="{C2F3FD26-89FC-4EA6-8865-25E38F74B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447"/>
            <a:ext cx="9144000" cy="4908061"/>
          </a:xfrm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C1D57F3E-CFD4-4258-9F64-8F8FA9BC8F01}"/>
              </a:ext>
            </a:extLst>
          </p:cNvPr>
          <p:cNvCxnSpPr/>
          <p:nvPr/>
        </p:nvCxnSpPr>
        <p:spPr>
          <a:xfrm>
            <a:off x="0" y="2505075"/>
            <a:ext cx="9144000" cy="0"/>
          </a:xfrm>
          <a:prstGeom prst="line">
            <a:avLst/>
          </a:prstGeom>
          <a:ln w="381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5C9C818A-5336-4514-BE3F-F9066ECC7CCF}"/>
              </a:ext>
            </a:extLst>
          </p:cNvPr>
          <p:cNvCxnSpPr/>
          <p:nvPr/>
        </p:nvCxnSpPr>
        <p:spPr>
          <a:xfrm>
            <a:off x="0" y="4438650"/>
            <a:ext cx="9144000" cy="0"/>
          </a:xfrm>
          <a:prstGeom prst="line">
            <a:avLst/>
          </a:prstGeom>
          <a:ln w="381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2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9DECB6-2C3F-4B1F-9B70-FA15B7DA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2&gt;</a:t>
            </a:r>
            <a:b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</a:b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Redirecting Standard Error</a:t>
            </a:r>
          </a:p>
        </p:txBody>
      </p:sp>
      <p:pic>
        <p:nvPicPr>
          <p:cNvPr id="8" name="Content Placeholder 7" descr="A close up of text on a white background&#10;&#10;Description generated with very high confidence">
            <a:extLst>
              <a:ext uri="{FF2B5EF4-FFF2-40B4-BE49-F238E27FC236}">
                <a16:creationId xmlns="" xmlns:a16="http://schemas.microsoft.com/office/drawing/2014/main" id="{ABA35951-F470-4A41-B1B0-76E68237A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1" y="2335959"/>
            <a:ext cx="8889649" cy="2353141"/>
          </a:xfr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0C06E1D-72F9-40CE-BBBD-C682C98CE26B}"/>
              </a:ext>
            </a:extLst>
          </p:cNvPr>
          <p:cNvGrpSpPr/>
          <p:nvPr/>
        </p:nvGrpSpPr>
        <p:grpSpPr>
          <a:xfrm>
            <a:off x="5657850" y="4327503"/>
            <a:ext cx="3371850" cy="2130447"/>
            <a:chOff x="5657850" y="4327503"/>
            <a:chExt cx="3371850" cy="2130447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2D594B7D-B952-4ADD-8DF7-621068039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3304" y="4327503"/>
              <a:ext cx="3206396" cy="21304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60A9BAA0-8645-4D58-9FD6-14E15303349F}"/>
                </a:ext>
              </a:extLst>
            </p:cNvPr>
            <p:cNvSpPr txBox="1"/>
            <p:nvPr/>
          </p:nvSpPr>
          <p:spPr>
            <a:xfrm>
              <a:off x="5657850" y="5388859"/>
              <a:ext cx="134844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SF UI Display" panose="00000500000000000000" pitchFamily="2" charset="0"/>
                  <a:cs typeface="SF UI Display" panose="00000500000000000000" pitchFamily="2" charset="0"/>
                </a:rPr>
                <a:t>Stderr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199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39DD86-F3FB-4A14-A417-63F55461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210550" cy="1325563"/>
          </a:xfrm>
        </p:spPr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Using Standard Input Redirection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E84C6DF2-9FC1-4548-ABE5-22DBA7FFF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845" y="2676525"/>
            <a:ext cx="819031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2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CA5682-8C86-4796-BEEA-9AF48A28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351" y="587449"/>
            <a:ext cx="5813298" cy="1325563"/>
          </a:xfr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The Almighty Unix Pipe: Speed and Beauty in 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C49789-A7AC-465C-9E77-534956573592}"/>
              </a:ext>
            </a:extLst>
          </p:cNvPr>
          <p:cNvSpPr txBox="1"/>
          <p:nvPr/>
        </p:nvSpPr>
        <p:spPr>
          <a:xfrm>
            <a:off x="773146" y="4610498"/>
            <a:ext cx="7159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computational efficiency—reading and writing to the disk is very slow.</a:t>
            </a:r>
          </a:p>
          <a:p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unnecessarily redirecting output to a file uses up disk space.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97AAB5E1-4CBB-45CA-AFD4-C078DC1D6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25" y="2500461"/>
            <a:ext cx="8382000" cy="17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6B22E11C-B4F3-4A12-84E3-C3B476C6D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r="16405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2" name="Freeform 12">
            <a:extLst>
              <a:ext uri="{FF2B5EF4-FFF2-40B4-BE49-F238E27FC236}">
                <a16:creationId xmlns="" xmlns:a16="http://schemas.microsoft.com/office/drawing/2014/main" id="{522A94E1-AEBD-4286-BFF8-0711E4CD3E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16987" y="5181600"/>
            <a:ext cx="6873758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77B908-AFF5-4AB9-BAE6-BC83A4B2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5254391"/>
            <a:ext cx="6650259" cy="774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b="1" i="1" dirty="0">
                <a:solidFill>
                  <a:srgbClr val="CCCC0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grep</a:t>
            </a:r>
          </a:p>
        </p:txBody>
      </p:sp>
    </p:spTree>
    <p:extLst>
      <p:ext uri="{BB962C8B-B14F-4D97-AF65-F5344CB8AC3E}">
        <p14:creationId xmlns:p14="http://schemas.microsoft.com/office/powerpoint/2010/main" val="55706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11C4A59-F534-4D08-A6D6-3DB6E7D8E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946593"/>
            <a:ext cx="8178799" cy="296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17845B-6467-47E9-88C8-253BEDC1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2089C56-F659-4C80-9FB3-B8FC0F058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13791"/>
            <a:ext cx="9144000" cy="5544208"/>
          </a:xfrm>
        </p:spPr>
      </p:pic>
    </p:spTree>
    <p:extLst>
      <p:ext uri="{BB962C8B-B14F-4D97-AF65-F5344CB8AC3E}">
        <p14:creationId xmlns:p14="http://schemas.microsoft.com/office/powerpoint/2010/main" val="338284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Content Placeholder 4" descr="A screen shot of a computer&#10;&#10;Description generated with high confidence">
            <a:extLst>
              <a:ext uri="{FF2B5EF4-FFF2-40B4-BE49-F238E27FC236}">
                <a16:creationId xmlns="" xmlns:a16="http://schemas.microsoft.com/office/drawing/2014/main" id="{C9CBD921-306C-4F5D-96F8-84655A848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r="15808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7C1668-6C4B-4BB3-B181-A2831C98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Pipes in Action: Creating Simple Programs with Grep and Pipes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411B132C-BD54-4738-BF9F-2E4260079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35" y="1783336"/>
            <a:ext cx="8503930" cy="1115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D73AF3B-5A07-4F50-9402-DE66797FC168}"/>
              </a:ext>
            </a:extLst>
          </p:cNvPr>
          <p:cNvSpPr txBox="1"/>
          <p:nvPr/>
        </p:nvSpPr>
        <p:spPr>
          <a:xfrm>
            <a:off x="160017" y="2898843"/>
            <a:ext cx="88239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The grep Unix tool searches files or standard input for strings that match patterns.</a:t>
            </a:r>
          </a:p>
          <a:p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The caret symbol “^”&gt; , matches all lines that start with a &gt; character.</a:t>
            </a:r>
          </a:p>
          <a:p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we invert the matching lines with the grep  option -v .</a:t>
            </a:r>
          </a:p>
          <a:p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pipe character ( | ). </a:t>
            </a:r>
          </a:p>
          <a:p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The backslash ( \ ) character simply means that we’re continuing the com‐</a:t>
            </a:r>
          </a:p>
          <a:p>
            <a:r>
              <a:rPr lang="en-US" dirty="0" err="1">
                <a:latin typeface="SF UI Display" panose="00000500000000000000" pitchFamily="2" charset="0"/>
                <a:cs typeface="SF UI Display" panose="00000500000000000000" pitchFamily="2" charset="0"/>
              </a:rPr>
              <a:t>mand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on the next line, and is used above to improve readability.</a:t>
            </a:r>
          </a:p>
          <a:p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When used in brackets, a caret symbol matches anything that’s not one of the characters in these brackets. So the pattern [^ATCG] matches any character that’s not A, T, C, G.</a:t>
            </a:r>
          </a:p>
        </p:txBody>
      </p:sp>
    </p:spTree>
    <p:extLst>
      <p:ext uri="{BB962C8B-B14F-4D97-AF65-F5344CB8AC3E}">
        <p14:creationId xmlns:p14="http://schemas.microsoft.com/office/powerpoint/2010/main" val="58612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7C1668-6C4B-4BB3-B181-A2831C98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Attention!</a:t>
            </a:r>
          </a:p>
        </p:txBody>
      </p:sp>
      <p:pic>
        <p:nvPicPr>
          <p:cNvPr id="8" name="Content Placeholder 7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4EA7125D-05F7-4189-916A-D9BB5430F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076"/>
            <a:ext cx="9140271" cy="1876424"/>
          </a:xfrm>
        </p:spPr>
      </p:pic>
    </p:spTree>
    <p:extLst>
      <p:ext uri="{BB962C8B-B14F-4D97-AF65-F5344CB8AC3E}">
        <p14:creationId xmlns:p14="http://schemas.microsoft.com/office/powerpoint/2010/main" val="104277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7C1668-6C4B-4BB3-B181-A2831C98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Attention!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7F2BEED9-5794-4E22-97B3-E4E53B38238A}"/>
              </a:ext>
            </a:extLst>
          </p:cNvPr>
          <p:cNvGrpSpPr/>
          <p:nvPr/>
        </p:nvGrpSpPr>
        <p:grpSpPr>
          <a:xfrm>
            <a:off x="0" y="1962150"/>
            <a:ext cx="9144000" cy="3440107"/>
            <a:chOff x="0" y="1962150"/>
            <a:chExt cx="9144000" cy="3440107"/>
          </a:xfrm>
        </p:grpSpPr>
        <p:pic>
          <p:nvPicPr>
            <p:cNvPr id="4" name="Picture 3" descr="A picture containing text&#10;&#10;Description generated with high confidence">
              <a:extLst>
                <a:ext uri="{FF2B5EF4-FFF2-40B4-BE49-F238E27FC236}">
                  <a16:creationId xmlns="" xmlns:a16="http://schemas.microsoft.com/office/drawing/2014/main" id="{3401F35D-CBDB-443A-9410-DB569511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05076"/>
              <a:ext cx="9144000" cy="2897181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78BBF1DD-A716-40EB-85C4-49768D7036A6}"/>
                </a:ext>
              </a:extLst>
            </p:cNvPr>
            <p:cNvCxnSpPr/>
            <p:nvPr/>
          </p:nvCxnSpPr>
          <p:spPr>
            <a:xfrm flipH="1">
              <a:off x="2181225" y="1962150"/>
              <a:ext cx="266700" cy="60960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50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187578-C9C7-40D7-A0D4-0A878FEA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3" y="11262"/>
            <a:ext cx="7886700" cy="95829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F UI Display" panose="00000500000000000000" pitchFamily="2" charset="0"/>
                <a:cs typeface="SF UI Display" panose="00000500000000000000" pitchFamily="2" charset="0"/>
              </a:rPr>
              <a:t>Combining Pipes and Redirection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9E5EF2E9-037A-4623-B74D-762D39E72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505" y="1030814"/>
            <a:ext cx="849519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1F2FCF8-AE31-43EA-83B6-9A21F98FD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6" y="4318454"/>
            <a:ext cx="8689989" cy="38338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4073A1C3-9049-418A-A1A7-F385652ADA9C}"/>
              </a:ext>
            </a:extLst>
          </p:cNvPr>
          <p:cNvSpPr/>
          <p:nvPr/>
        </p:nvSpPr>
        <p:spPr>
          <a:xfrm>
            <a:off x="219076" y="2259539"/>
            <a:ext cx="1219199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input.txt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60EFD187-52BD-4113-9C0C-74D223DB4C88}"/>
              </a:ext>
            </a:extLst>
          </p:cNvPr>
          <p:cNvSpPr/>
          <p:nvPr/>
        </p:nvSpPr>
        <p:spPr>
          <a:xfrm>
            <a:off x="1971675" y="2259539"/>
            <a:ext cx="123825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program1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6F630A19-0902-4B0D-B39F-52E1DB63AE1B}"/>
              </a:ext>
            </a:extLst>
          </p:cNvPr>
          <p:cNvSpPr/>
          <p:nvPr/>
        </p:nvSpPr>
        <p:spPr>
          <a:xfrm>
            <a:off x="4838699" y="2259539"/>
            <a:ext cx="123825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program 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944CEEA1-6BCB-4098-9F1E-7558AEEE3A6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1438275" y="248813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B0CA8BB1-3D78-4D74-BC86-AE229C12C36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209925" y="2488139"/>
            <a:ext cx="1628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EB098D61-4786-4EE9-B4AB-A9C3A002BDE2}"/>
              </a:ext>
            </a:extLst>
          </p:cNvPr>
          <p:cNvSpPr/>
          <p:nvPr/>
        </p:nvSpPr>
        <p:spPr>
          <a:xfrm>
            <a:off x="7829548" y="2259539"/>
            <a:ext cx="123825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results.txt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C2542DE1-2F13-4411-8D77-4E0D89981142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6076949" y="2488139"/>
            <a:ext cx="1752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="" xmlns:a16="http://schemas.microsoft.com/office/drawing/2014/main" id="{50B57EC5-21F5-4B50-9AB0-20A2B93E7EAC}"/>
              </a:ext>
            </a:extLst>
          </p:cNvPr>
          <p:cNvCxnSpPr>
            <a:cxnSpLocks/>
            <a:stCxn id="9" idx="3"/>
            <a:endCxn id="26" idx="0"/>
          </p:cNvCxnSpPr>
          <p:nvPr/>
        </p:nvCxnSpPr>
        <p:spPr>
          <a:xfrm>
            <a:off x="3209925" y="2488139"/>
            <a:ext cx="676275" cy="8632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00689D7A-DF1F-41C0-BA82-0C088E64CA2B}"/>
              </a:ext>
            </a:extLst>
          </p:cNvPr>
          <p:cNvSpPr/>
          <p:nvPr/>
        </p:nvSpPr>
        <p:spPr>
          <a:xfrm>
            <a:off x="3267075" y="3351341"/>
            <a:ext cx="1238250" cy="5670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program1.stderr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46065B2B-1EEC-4F83-ACAF-B78667DBA157}"/>
              </a:ext>
            </a:extLst>
          </p:cNvPr>
          <p:cNvSpPr/>
          <p:nvPr/>
        </p:nvSpPr>
        <p:spPr>
          <a:xfrm>
            <a:off x="5991223" y="3360866"/>
            <a:ext cx="1238250" cy="5670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program2.stderr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="" xmlns:a16="http://schemas.microsoft.com/office/drawing/2014/main" id="{C1AD091A-1E78-4696-A719-4506126C6BB2}"/>
              </a:ext>
            </a:extLst>
          </p:cNvPr>
          <p:cNvCxnSpPr>
            <a:cxnSpLocks/>
            <a:stCxn id="10" idx="3"/>
            <a:endCxn id="27" idx="0"/>
          </p:cNvCxnSpPr>
          <p:nvPr/>
        </p:nvCxnSpPr>
        <p:spPr>
          <a:xfrm>
            <a:off x="6076949" y="2488139"/>
            <a:ext cx="533399" cy="8727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D087BB1-3334-48B5-820F-E3ECF0010FEF}"/>
              </a:ext>
            </a:extLst>
          </p:cNvPr>
          <p:cNvSpPr txBox="1"/>
          <p:nvPr/>
        </p:nvSpPr>
        <p:spPr>
          <a:xfrm>
            <a:off x="3276598" y="2144210"/>
            <a:ext cx="145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Standard out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B6B9729-45C1-433F-8079-C1D0ED2C7779}"/>
              </a:ext>
            </a:extLst>
          </p:cNvPr>
          <p:cNvSpPr txBox="1"/>
          <p:nvPr/>
        </p:nvSpPr>
        <p:spPr>
          <a:xfrm>
            <a:off x="6324596" y="2140452"/>
            <a:ext cx="145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Standard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ED67BE38-7F07-4B9B-956E-7229EFA5BBDD}"/>
              </a:ext>
            </a:extLst>
          </p:cNvPr>
          <p:cNvSpPr txBox="1"/>
          <p:nvPr/>
        </p:nvSpPr>
        <p:spPr>
          <a:xfrm>
            <a:off x="3267074" y="2595006"/>
            <a:ext cx="121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Standard error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91AABFE-7DD1-493F-8D1C-3CE7985D44CC}"/>
              </a:ext>
            </a:extLst>
          </p:cNvPr>
          <p:cNvSpPr txBox="1"/>
          <p:nvPr/>
        </p:nvSpPr>
        <p:spPr>
          <a:xfrm>
            <a:off x="6181725" y="2603646"/>
            <a:ext cx="121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Standard error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D486C007-3B71-4DA4-ABD7-B680EB6D5265}"/>
              </a:ext>
            </a:extLst>
          </p:cNvPr>
          <p:cNvSpPr/>
          <p:nvPr/>
        </p:nvSpPr>
        <p:spPr>
          <a:xfrm>
            <a:off x="219076" y="4942016"/>
            <a:ext cx="1209674" cy="497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F UI Display" panose="00000500000000000000" pitchFamily="2" charset="0"/>
                <a:cs typeface="SF UI Display" panose="00000500000000000000" pitchFamily="2" charset="0"/>
              </a:rPr>
              <a:t>input.tx</a:t>
            </a:r>
            <a:endParaRPr lang="en-US" sz="1600" dirty="0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067E65E-0CF4-464E-9BC8-923E6E7D5E78}"/>
              </a:ext>
            </a:extLst>
          </p:cNvPr>
          <p:cNvSpPr/>
          <p:nvPr/>
        </p:nvSpPr>
        <p:spPr>
          <a:xfrm>
            <a:off x="1962150" y="4942016"/>
            <a:ext cx="1238250" cy="497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program1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56D0F756-F6CA-431F-9913-56C53166A841}"/>
              </a:ext>
            </a:extLst>
          </p:cNvPr>
          <p:cNvSpPr/>
          <p:nvPr/>
        </p:nvSpPr>
        <p:spPr>
          <a:xfrm>
            <a:off x="4829174" y="4942016"/>
            <a:ext cx="1238250" cy="497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program 2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4A1AA534-3E39-493D-9947-C12F31304050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1428750" y="519061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A04DD88A-109B-47F7-BA84-4A60AF0CBF82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3200400" y="5190619"/>
            <a:ext cx="1628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FEACA087-6789-4E92-9661-DCFEFA2BABAD}"/>
              </a:ext>
            </a:extLst>
          </p:cNvPr>
          <p:cNvSpPr/>
          <p:nvPr/>
        </p:nvSpPr>
        <p:spPr>
          <a:xfrm>
            <a:off x="7781921" y="4942016"/>
            <a:ext cx="1238250" cy="497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results.txt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04B0FEB6-0F77-4574-A026-AA5ECC42769F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6067424" y="5190619"/>
            <a:ext cx="1714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="" xmlns:a16="http://schemas.microsoft.com/office/drawing/2014/main" id="{80E51A37-F51A-4F00-AB23-3A1A8C7F6D9E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3200400" y="5190619"/>
            <a:ext cx="533400" cy="8147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40D6EF73-CCE2-4143-9AE7-590E3E85E93F}"/>
              </a:ext>
            </a:extLst>
          </p:cNvPr>
          <p:cNvSpPr/>
          <p:nvPr/>
        </p:nvSpPr>
        <p:spPr>
          <a:xfrm>
            <a:off x="3076574" y="6011942"/>
            <a:ext cx="2390775" cy="47067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intermediate-file.txt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75D2C41-0D4E-472B-BE6B-3E1A0646B681}"/>
              </a:ext>
            </a:extLst>
          </p:cNvPr>
          <p:cNvSpPr txBox="1"/>
          <p:nvPr/>
        </p:nvSpPr>
        <p:spPr>
          <a:xfrm>
            <a:off x="3286122" y="4864857"/>
            <a:ext cx="145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Standard out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5C5FB08D-249F-4F8A-849C-D71A9C170D44}"/>
              </a:ext>
            </a:extLst>
          </p:cNvPr>
          <p:cNvSpPr txBox="1"/>
          <p:nvPr/>
        </p:nvSpPr>
        <p:spPr>
          <a:xfrm>
            <a:off x="6238873" y="4885223"/>
            <a:ext cx="145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Standard out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731CF130-2F18-4A02-92BE-181635403B8A}"/>
              </a:ext>
            </a:extLst>
          </p:cNvPr>
          <p:cNvSpPr txBox="1"/>
          <p:nvPr/>
        </p:nvSpPr>
        <p:spPr>
          <a:xfrm>
            <a:off x="72456" y="3970767"/>
            <a:ext cx="277973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A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tee</a:t>
            </a:r>
            <a:r>
              <a:rPr lang="en-US" sz="1600" dirty="0">
                <a:latin typeface="SF UI Display" panose="00000500000000000000" pitchFamily="2" charset="0"/>
                <a:cs typeface="SF UI Display" panose="00000500000000000000" pitchFamily="2" charset="0"/>
              </a:rPr>
              <a:t> in Your Pipe</a:t>
            </a:r>
          </a:p>
        </p:txBody>
      </p:sp>
    </p:spTree>
    <p:extLst>
      <p:ext uri="{BB962C8B-B14F-4D97-AF65-F5344CB8AC3E}">
        <p14:creationId xmlns:p14="http://schemas.microsoft.com/office/powerpoint/2010/main" val="32198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7802B5-3533-40BD-BD77-D68A55E7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SF UI Display" panose="00000500000000000000" pitchFamily="2" charset="0"/>
                <a:cs typeface="SF UI Display" panose="00000500000000000000" pitchFamily="2" charset="0"/>
              </a:rPr>
              <a:t>Managing and Interacting with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5EE0266-0B3A-485F-90AC-4C99BAA1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43149"/>
            <a:ext cx="7886700" cy="3833813"/>
          </a:xfrm>
        </p:spPr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Background Processes</a:t>
            </a: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Killing Processes</a:t>
            </a: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Exit Status: How to Programmatically Tell Whether Your Command Worked</a:t>
            </a:r>
          </a:p>
        </p:txBody>
      </p:sp>
    </p:spTree>
    <p:extLst>
      <p:ext uri="{BB962C8B-B14F-4D97-AF65-F5344CB8AC3E}">
        <p14:creationId xmlns:p14="http://schemas.microsoft.com/office/powerpoint/2010/main" val="137943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A8CE86-59F2-407B-A017-5835A958F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Background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3D3277-2054-4380-B1A8-282D79455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4395"/>
            <a:ext cx="7886700" cy="4612568"/>
          </a:xfrm>
        </p:spPr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We can tell the Unix shell to run a program in the background by appending an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ampersand ( &amp; )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to the end of our command. For example: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DFC37B2-A505-4B17-92EB-20DF6E666024}"/>
              </a:ext>
            </a:extLst>
          </p:cNvPr>
          <p:cNvSpPr txBox="1"/>
          <p:nvPr/>
        </p:nvSpPr>
        <p:spPr>
          <a:xfrm>
            <a:off x="628650" y="3966146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the process ID or PID of program1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4F87F80-7815-4431-A32F-949E4F55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98" y="2833486"/>
            <a:ext cx="6245885" cy="973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F9BB6B4-21C2-45CC-820E-840A15B8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498" y="5350906"/>
            <a:ext cx="6659398" cy="768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F85640F-9E67-4D2B-AA82-E64456FE3FB3}"/>
              </a:ext>
            </a:extLst>
          </p:cNvPr>
          <p:cNvSpPr txBox="1"/>
          <p:nvPr/>
        </p:nvSpPr>
        <p:spPr>
          <a:xfrm>
            <a:off x="180974" y="4981574"/>
            <a:ext cx="833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We can check what processes we have running in the background with jobs :</a:t>
            </a:r>
          </a:p>
        </p:txBody>
      </p:sp>
    </p:spTree>
    <p:extLst>
      <p:ext uri="{BB962C8B-B14F-4D97-AF65-F5344CB8AC3E}">
        <p14:creationId xmlns:p14="http://schemas.microsoft.com/office/powerpoint/2010/main" val="14464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37FE4E-D1E5-4224-9232-F3282F63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7DD4CA-EE02-4B07-8E0B-29DFEDB02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closing our terminal window would cause these processes to be killed. Unfortunately, a lot of long-running important jobs have been accidentally killed this way.</a:t>
            </a:r>
          </a:p>
        </p:txBody>
      </p:sp>
    </p:spTree>
    <p:extLst>
      <p:ext uri="{BB962C8B-B14F-4D97-AF65-F5344CB8AC3E}">
        <p14:creationId xmlns:p14="http://schemas.microsoft.com/office/powerpoint/2010/main" val="22190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A8CE86-59F2-407B-A017-5835A958F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Background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DFC37B2-A505-4B17-92EB-20DF6E666024}"/>
              </a:ext>
            </a:extLst>
          </p:cNvPr>
          <p:cNvSpPr txBox="1"/>
          <p:nvPr/>
        </p:nvSpPr>
        <p:spPr>
          <a:xfrm>
            <a:off x="1064543" y="2414435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the process ID or PID of program1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0DF00A8-2C7A-4FD6-85C8-2F90B5BD6AD5}"/>
              </a:ext>
            </a:extLst>
          </p:cNvPr>
          <p:cNvSpPr txBox="1"/>
          <p:nvPr/>
        </p:nvSpPr>
        <p:spPr>
          <a:xfrm>
            <a:off x="510612" y="4128694"/>
            <a:ext cx="828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To bring a background process into the foreground again, we can use </a:t>
            </a:r>
            <a:r>
              <a:rPr lang="en-US" sz="2400" b="1" dirty="0" err="1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fg</a:t>
            </a:r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4F87F80-7815-4431-A32F-949E4F55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23" y="1474701"/>
            <a:ext cx="6245885" cy="973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63F46F5-D254-47A1-A781-03F68618E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543" y="2920203"/>
            <a:ext cx="6547060" cy="11308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877E53F-E785-4671-910D-92D0512729F2}"/>
              </a:ext>
            </a:extLst>
          </p:cNvPr>
          <p:cNvSpPr/>
          <p:nvPr/>
        </p:nvSpPr>
        <p:spPr>
          <a:xfrm>
            <a:off x="510612" y="4885833"/>
            <a:ext cx="82867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To return a </a:t>
            </a:r>
            <a:r>
              <a:rPr lang="en-US" sz="2000" b="1" dirty="0">
                <a:latin typeface="SF UI Display" panose="00000500000000000000" pitchFamily="2" charset="0"/>
                <a:cs typeface="SF UI Display" panose="00000500000000000000" pitchFamily="2" charset="0"/>
              </a:rPr>
              <a:t>specific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background job to the foreground, use </a:t>
            </a:r>
            <a:r>
              <a:rPr lang="en-US" sz="2400" b="1" dirty="0" err="1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fg</a:t>
            </a:r>
            <a:r>
              <a:rPr lang="en-US" sz="2400" b="1" dirty="0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 %&lt;</a:t>
            </a:r>
            <a:r>
              <a:rPr lang="en-US" sz="2400" b="1" dirty="0" err="1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num</a:t>
            </a:r>
            <a:r>
              <a:rPr lang="en-US" sz="2400" b="1" dirty="0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&gt; 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where &lt;</a:t>
            </a:r>
            <a:r>
              <a:rPr lang="en-US" dirty="0" err="1">
                <a:latin typeface="SF UI Display" panose="00000500000000000000" pitchFamily="2" charset="0"/>
                <a:cs typeface="SF UI Display" panose="00000500000000000000" pitchFamily="2" charset="0"/>
              </a:rPr>
              <a:t>num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&gt; is its number in the job list. </a:t>
            </a: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Here, </a:t>
            </a:r>
            <a:r>
              <a:rPr lang="en-US" sz="2400" b="1" dirty="0" err="1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fg</a:t>
            </a:r>
            <a:r>
              <a:rPr lang="en-US" sz="2400" dirty="0">
                <a:latin typeface="SF UI Display" panose="00000500000000000000" pitchFamily="2" charset="0"/>
                <a:cs typeface="SF UI Display" panose="00000500000000000000" pitchFamily="2" charset="0"/>
              </a:rPr>
              <a:t> 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and </a:t>
            </a:r>
            <a:r>
              <a:rPr lang="en-US" sz="2400" b="1" dirty="0" err="1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fg</a:t>
            </a:r>
            <a:r>
              <a:rPr lang="en-US" sz="2400" b="1" dirty="0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 %1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would do the same work.</a:t>
            </a:r>
          </a:p>
        </p:txBody>
      </p:sp>
    </p:spTree>
    <p:extLst>
      <p:ext uri="{BB962C8B-B14F-4D97-AF65-F5344CB8AC3E}">
        <p14:creationId xmlns:p14="http://schemas.microsoft.com/office/powerpoint/2010/main" val="8000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B9FF99BD-075F-4761-A995-6FC574BD25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7B21A54-9BA3-4EA9-B460-5A829ADD90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6FA8F714-B9D8-488A-8CCA-E9948FF913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person&#10;&#10;Description generated with very high confidence">
            <a:extLst>
              <a:ext uri="{FF2B5EF4-FFF2-40B4-BE49-F238E27FC236}">
                <a16:creationId xmlns="" xmlns:a16="http://schemas.microsoft.com/office/drawing/2014/main" id="{B3BD9F84-B7D9-4A79-A0B6-A3C541A24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7" y="1672056"/>
            <a:ext cx="7463281" cy="35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D800AE60-245C-44CF-BE10-B596B830D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2355732"/>
            <a:ext cx="8178799" cy="1799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400C30-E37E-47B3-A517-D12B3773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Place a process already running in the foreground into the background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830DE1E-36FF-4573-BA3A-B9912A321685}"/>
              </a:ext>
            </a:extLst>
          </p:cNvPr>
          <p:cNvSpPr/>
          <p:nvPr/>
        </p:nvSpPr>
        <p:spPr>
          <a:xfrm>
            <a:off x="835025" y="5122500"/>
            <a:ext cx="3009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F UI Display" panose="00000500000000000000" pitchFamily="2" charset="0"/>
                <a:cs typeface="SF UI Display" panose="00000500000000000000" pitchFamily="2" charset="0"/>
              </a:rPr>
              <a:t>Similarly, </a:t>
            </a:r>
            <a:r>
              <a:rPr lang="en-US" sz="2400" b="1" dirty="0" err="1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bg</a:t>
            </a:r>
            <a:r>
              <a:rPr lang="en-US" sz="2400" b="1" dirty="0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 %&lt;</a:t>
            </a:r>
            <a:r>
              <a:rPr lang="en-US" sz="2400" b="1" dirty="0" err="1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num</a:t>
            </a:r>
            <a:r>
              <a:rPr lang="en-US" sz="2400" b="1" dirty="0">
                <a:solidFill>
                  <a:srgbClr val="0070C0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&gt; </a:t>
            </a:r>
            <a:endParaRPr lang="en-US" sz="2400" dirty="0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8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1FE742-4D64-4791-B5A6-8B2A01AE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F UI Display" panose="00000500000000000000" pitchFamily="2" charset="0"/>
                <a:cs typeface="SF UI Display" panose="00000500000000000000" pitchFamily="2" charset="0"/>
              </a:rPr>
              <a:t>Killing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85276A-6351-49EC-827F-35B38ED4B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50969"/>
            <a:ext cx="7886700" cy="3725994"/>
          </a:xfrm>
        </p:spPr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Control-C.</a:t>
            </a:r>
          </a:p>
          <a:p>
            <a:pPr lvl="1"/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This only works if this process is running in the foreground.</a:t>
            </a:r>
          </a:p>
          <a:p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7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6BD6B2-6FB5-469B-A42F-3F68541C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SF UI Display" panose="00000500000000000000" pitchFamily="2" charset="0"/>
                <a:cs typeface="SF UI Display" panose="00000500000000000000" pitchFamily="2" charset="0"/>
              </a:rPr>
              <a:t>Exit Status: </a:t>
            </a:r>
            <a:r>
              <a:rPr lang="en-US" sz="3600" dirty="0">
                <a:latin typeface="SF UI Display" panose="00000500000000000000" pitchFamily="2" charset="0"/>
                <a:cs typeface="SF UI Display" panose="00000500000000000000" pitchFamily="2" charset="0"/>
              </a:rPr>
              <a:t>How to Programmatically Tell Whether Your Command Worked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FECC81A-C4C4-4073-9DF9-71AB8498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9560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SF UI Display" panose="00000500000000000000" pitchFamily="2" charset="0"/>
                <a:cs typeface="SF UI Display" panose="00000500000000000000" pitchFamily="2" charset="0"/>
              </a:rPr>
              <a:t>A 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subsequent command in a chain is run conditionally on the last command’s exit status. </a:t>
            </a:r>
          </a:p>
          <a:p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Unix programs exit with an exit status, which indicates whether a program terminated without a problem or with an error. By Unix standards, an exit status of 0 indicates the process ran successfully, and any nonzero status indicates some sort of error has occurred </a:t>
            </a:r>
          </a:p>
          <a:p>
            <a:pPr lvl="1"/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(and hopefully the program prints an understandable error message, too).</a:t>
            </a:r>
          </a:p>
        </p:txBody>
      </p:sp>
    </p:spTree>
    <p:extLst>
      <p:ext uri="{BB962C8B-B14F-4D97-AF65-F5344CB8AC3E}">
        <p14:creationId xmlns:p14="http://schemas.microsoft.com/office/powerpoint/2010/main" val="295306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0B714C-81EA-4E79-B203-8F9914DB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SF UI Display" panose="00000500000000000000" pitchFamily="2" charset="0"/>
                <a:cs typeface="SF UI Display" panose="00000500000000000000" pitchFamily="2" charset="0"/>
              </a:rPr>
              <a:t>Exit Status</a:t>
            </a:r>
            <a:r>
              <a:rPr lang="en-US" sz="3200" b="1" dirty="0">
                <a:latin typeface="SF UI Display" panose="00000500000000000000" pitchFamily="2" charset="0"/>
                <a:cs typeface="SF UI Display" panose="00000500000000000000" pitchFamily="2" charset="0"/>
              </a:rPr>
              <a:t/>
            </a:r>
            <a:br>
              <a:rPr lang="en-US" sz="3200" b="1" dirty="0">
                <a:latin typeface="SF UI Display" panose="00000500000000000000" pitchFamily="2" charset="0"/>
                <a:cs typeface="SF UI Display" panose="00000500000000000000" pitchFamily="2" charset="0"/>
              </a:rPr>
            </a:br>
            <a:r>
              <a:rPr lang="en-US" sz="3200" b="1" dirty="0">
                <a:latin typeface="SF UI Display" panose="00000500000000000000" pitchFamily="2" charset="0"/>
                <a:cs typeface="SF UI Display" panose="00000500000000000000" pitchFamily="2" charset="0"/>
              </a:rPr>
              <a:t>	</a:t>
            </a:r>
            <a:r>
              <a:rPr lang="en-US" sz="3200" dirty="0">
                <a:latin typeface="SF UI Display" panose="00000500000000000000" pitchFamily="2" charset="0"/>
                <a:cs typeface="SF UI Display" panose="00000500000000000000" pitchFamily="2" charset="0"/>
              </a:rPr>
              <a:t>How to Programmatically Tell Whether Your Command Worked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A9D9E7-8E45-465B-B683-EECE4ECCF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39885"/>
            <a:ext cx="7886700" cy="4037077"/>
          </a:xfrm>
        </p:spPr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The exit status isn’t printed to the terminal, but your shell will set its value to a variable in your shell (aptly named a shell variable) named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$?</a:t>
            </a:r>
          </a:p>
          <a:p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We can use the echo command to look at this variable’s value after running a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25D4C6C-A22C-4AC8-AEC7-EE54F057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14116"/>
            <a:ext cx="7575549" cy="18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9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06F3F86E-EFCE-4FC8-A06E-CEE739BE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bash operators: &amp;&amp; vs ||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156E7767-D34F-4AC5-9699-691C18041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27298"/>
            <a:ext cx="9013199" cy="999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13BFCDE-DADF-4C44-BC93-2FF5472B4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916040"/>
            <a:ext cx="9020663" cy="8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5DCD87-66CF-4245-B0C5-B77237A6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bash operators: &amp;&amp; vs ||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50940FCC-2D13-42AC-B971-30D744B54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1779611"/>
            <a:ext cx="6800850" cy="3922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6EED21F-6A03-453C-9DCD-B665DC04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5838825"/>
            <a:ext cx="7709989" cy="6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C4256E-85C4-4B18-83D6-8C38A18A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Command Substitution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9B3BC67-640A-445C-986D-762125FCF474}"/>
              </a:ext>
            </a:extLst>
          </p:cNvPr>
          <p:cNvSpPr txBox="1"/>
          <p:nvPr/>
        </p:nvSpPr>
        <p:spPr>
          <a:xfrm>
            <a:off x="225844" y="3613533"/>
            <a:ext cx="869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Command substitution runs a Unix command inline and returns the output as a string that can be used in another command. This opens up a lot of useful possibilities.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EE2C0EA-3B80-4CC9-B0FC-263E7C93D1BC}"/>
              </a:ext>
            </a:extLst>
          </p:cNvPr>
          <p:cNvSpPr txBox="1"/>
          <p:nvPr/>
        </p:nvSpPr>
        <p:spPr>
          <a:xfrm>
            <a:off x="225844" y="4825388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the -c option stands for count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1FDB937E-A2BB-4B04-8402-D4EE31871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69290"/>
            <a:ext cx="9144000" cy="929898"/>
          </a:xfrm>
        </p:spPr>
      </p:pic>
    </p:spTree>
    <p:extLst>
      <p:ext uri="{BB962C8B-B14F-4D97-AF65-F5344CB8AC3E}">
        <p14:creationId xmlns:p14="http://schemas.microsoft.com/office/powerpoint/2010/main" val="397932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FBA809-24FD-48FF-BD21-7073D27E2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8349"/>
          </a:xfrm>
        </p:spPr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Alias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979A50-2F9D-470E-9AD9-5495EDD1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4100"/>
            <a:ext cx="7886700" cy="98425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alias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instructs the shell to replace one string with another when executing commands.</a:t>
            </a:r>
          </a:p>
        </p:txBody>
      </p:sp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6972C029-168E-4295-8C47-4373DA6E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0"/>
            <a:ext cx="9144000" cy="1341902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8B2C41ED-ADB5-4EDA-A2E1-A6B4E8C1E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4546"/>
            <a:ext cx="9144000" cy="1221162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50FFDE7E-3FF8-4340-96C5-841E26D77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2245"/>
            <a:ext cx="9144000" cy="160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63C622-513F-491B-A2A8-CD9869E4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Working with Remote Machines</a:t>
            </a:r>
          </a:p>
        </p:txBody>
      </p:sp>
    </p:spTree>
    <p:extLst>
      <p:ext uri="{BB962C8B-B14F-4D97-AF65-F5344CB8AC3E}">
        <p14:creationId xmlns:p14="http://schemas.microsoft.com/office/powerpoint/2010/main" val="78876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0076FD-431C-4953-8FCA-C82364F00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24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F UI Display" panose="00000500000000000000" pitchFamily="2" charset="0"/>
                <a:cs typeface="SF UI Display" panose="00000500000000000000" pitchFamily="2" charset="0"/>
              </a:rPr>
              <a:t>Connecting to Remote Machines with SSH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F5E2A0-E20E-4710-ADB6-DE47EF34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9" y="6141015"/>
            <a:ext cx="8281339" cy="684761"/>
          </a:xfrm>
          <a:prstGeom prst="rect">
            <a:avLst/>
          </a:prstGeom>
        </p:spPr>
      </p:pic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557D56F-4067-45A2-8F5B-AA331206D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42"/>
          <a:stretch/>
        </p:blipFill>
        <p:spPr>
          <a:xfrm>
            <a:off x="640793" y="540587"/>
            <a:ext cx="7176614" cy="798820"/>
          </a:xfr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D66FA83F-37F6-4051-807A-4A4A7F0BE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169"/>
            <a:ext cx="9144000" cy="55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9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1272A3-42B8-45D7-8F33-D6E9D559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447040"/>
            <a:ext cx="8886825" cy="124365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SF UI Display" panose="00000500000000000000" pitchFamily="2" charset="0"/>
                <a:cs typeface="SF UI Display" panose="00000500000000000000" pitchFamily="2" charset="0"/>
              </a:rPr>
              <a:t>The modular approach of the Unix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0642C9-CA58-4432-ADDF-625BE1D36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5625"/>
            <a:ext cx="74485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F UI Display" panose="00000500000000000000" pitchFamily="2" charset="0"/>
                <a:cs typeface="SF UI Display" panose="00000500000000000000" pitchFamily="2" charset="0"/>
              </a:rPr>
              <a:t>Easier to spot errors and figure out where they’re.</a:t>
            </a:r>
          </a:p>
          <a:p>
            <a:pPr marL="0" indent="0">
              <a:buNone/>
            </a:pPr>
            <a:endParaRPr lang="en-US" sz="2400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SF UI Display" panose="00000500000000000000" pitchFamily="2" charset="0"/>
                <a:cs typeface="SF UI Display" panose="00000500000000000000" pitchFamily="2" charset="0"/>
              </a:rPr>
              <a:t>Experiment with alternative methods and approaches.</a:t>
            </a:r>
          </a:p>
          <a:p>
            <a:pPr marL="0" indent="0">
              <a:buNone/>
            </a:pPr>
            <a:endParaRPr lang="en-US" sz="2400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SF UI Display" panose="00000500000000000000" pitchFamily="2" charset="0"/>
                <a:cs typeface="SF UI Display" panose="00000500000000000000" pitchFamily="2" charset="0"/>
              </a:rPr>
              <a:t>Choose tools and languages that are appropriate for specific tasks.</a:t>
            </a:r>
          </a:p>
          <a:p>
            <a:pPr marL="0" indent="0">
              <a:buNone/>
            </a:pPr>
            <a:endParaRPr lang="en-US" sz="2400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SF UI Display" panose="00000500000000000000" pitchFamily="2" charset="0"/>
                <a:cs typeface="SF UI Display" panose="00000500000000000000" pitchFamily="2" charset="0"/>
              </a:rPr>
              <a:t>Reusable and applicable to many types of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E4AB5C5-0ACF-4BBA-9218-590E01055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" y="1862140"/>
            <a:ext cx="476250" cy="476250"/>
          </a:xfrm>
          <a:prstGeom prst="rect">
            <a:avLst/>
          </a:prstGeom>
        </p:spPr>
      </p:pic>
      <p:pic>
        <p:nvPicPr>
          <p:cNvPr id="9" name="Picture 8" descr="A picture containing transport&#10;&#10;Description generated with high confidence">
            <a:extLst>
              <a:ext uri="{FF2B5EF4-FFF2-40B4-BE49-F238E27FC236}">
                <a16:creationId xmlns="" xmlns:a16="http://schemas.microsoft.com/office/drawing/2014/main" id="{DEAAB78E-8DB4-43DB-A334-0D4CED6CC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" y="2691290"/>
            <a:ext cx="476250" cy="476250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F242E9B4-4B72-45F5-9A27-AB5FB6AF0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5" y="3667840"/>
            <a:ext cx="476250" cy="476250"/>
          </a:xfrm>
          <a:prstGeom prst="rect">
            <a:avLst/>
          </a:prstGeom>
        </p:spPr>
      </p:pic>
      <p:pic>
        <p:nvPicPr>
          <p:cNvPr id="15" name="Picture 14" descr="A picture containing room&#10;&#10;Description generated with high confidence">
            <a:extLst>
              <a:ext uri="{FF2B5EF4-FFF2-40B4-BE49-F238E27FC236}">
                <a16:creationId xmlns="" xmlns:a16="http://schemas.microsoft.com/office/drawing/2014/main" id="{D32116D2-2C49-4229-A4E6-4651C07B0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" y="4785360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="" xmlns:a16="http://schemas.microsoft.com/office/drawing/2014/main" id="{9A2B7F0A-1E69-4F3E-8AE4-5920FADB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829530"/>
            <a:ext cx="8178799" cy="2085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DCC7ED-82B3-40FD-9037-AB30E9BB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Hostname and </a:t>
            </a:r>
            <a:r>
              <a:rPr lang="en-US" sz="2800" kern="1200" dirty="0" err="1">
                <a:solidFill>
                  <a:schemeClr val="bg1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whoami</a:t>
            </a:r>
            <a:endParaRPr lang="en-US" sz="2800" kern="1200" dirty="0">
              <a:solidFill>
                <a:schemeClr val="bg1"/>
              </a:solidFill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9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EA2677-331A-4B8A-BFF2-0574A55C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F UI Display" panose="00000500000000000000" pitchFamily="2" charset="0"/>
                <a:cs typeface="SF UI Display" panose="00000500000000000000" pitchFamily="2" charset="0"/>
              </a:rPr>
              <a:t>Quick Authentication with SSH Keys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67EC0B34-D0F5-4032-8134-1D55F7499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234" y="1784341"/>
            <a:ext cx="5956308" cy="43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3E3312-4216-4924-9682-3F7050F1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Maintaining Long-Running Jobs with </a:t>
            </a:r>
            <a:r>
              <a:rPr lang="en-US" dirty="0" err="1">
                <a:latin typeface="SF UI Display" panose="00000500000000000000" pitchFamily="2" charset="0"/>
                <a:cs typeface="SF UI Display" panose="00000500000000000000" pitchFamily="2" charset="0"/>
              </a:rPr>
              <a:t>nohup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and </a:t>
            </a:r>
            <a:r>
              <a:rPr lang="en-US" dirty="0" err="1">
                <a:latin typeface="SF UI Display" panose="00000500000000000000" pitchFamily="2" charset="0"/>
                <a:cs typeface="SF UI Display" panose="00000500000000000000" pitchFamily="2" charset="0"/>
              </a:rPr>
              <a:t>tmux</a:t>
            </a:r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3F4EAD-536A-4420-ADAA-8B94D9AE8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05025"/>
            <a:ext cx="7886700" cy="4071938"/>
          </a:xfrm>
        </p:spPr>
        <p:txBody>
          <a:bodyPr/>
          <a:lstStyle/>
          <a:p>
            <a:r>
              <a:rPr lang="en-US" dirty="0" err="1">
                <a:latin typeface="SF UI Display" panose="00000500000000000000" pitchFamily="2" charset="0"/>
                <a:cs typeface="SF UI Display" panose="00000500000000000000" pitchFamily="2" charset="0"/>
              </a:rPr>
              <a:t>nohup</a:t>
            </a:r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BD0C08-DFC4-4AB0-A8DB-4E5A5F9B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0" y="3063873"/>
            <a:ext cx="8146380" cy="16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0AC8DF-904A-438C-9766-B510640D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6" y="82322"/>
            <a:ext cx="7886700" cy="8415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F UI Display" panose="00000500000000000000" pitchFamily="2" charset="0"/>
                <a:cs typeface="SF UI Display" panose="00000500000000000000" pitchFamily="2" charset="0"/>
              </a:rPr>
              <a:t>Working with Remote Machines Through </a:t>
            </a:r>
            <a:r>
              <a:rPr lang="en-US" sz="2800" b="1" dirty="0" err="1">
                <a:latin typeface="SF UI Display" panose="00000500000000000000" pitchFamily="2" charset="0"/>
                <a:cs typeface="SF UI Display" panose="00000500000000000000" pitchFamily="2" charset="0"/>
              </a:rPr>
              <a:t>Tmux</a:t>
            </a:r>
            <a:endParaRPr lang="en-US" sz="2800" b="1" dirty="0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A2CA5C7-EFA1-4525-80CA-3E652A48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256" y="1055802"/>
            <a:ext cx="8647260" cy="55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9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1C3F3D-D518-4469-AF16-5BCA1A5C6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96949"/>
          </a:xfrm>
        </p:spPr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Useful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10C71F-4F01-439A-A8C0-7439B22A8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075"/>
            <a:ext cx="7886700" cy="4814888"/>
          </a:xfrm>
        </p:spPr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https://github.com/vsbuffalo/bds-files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22B9DF0-8C3A-4AD8-86A4-908AA0BAB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481"/>
            <a:ext cx="9144000" cy="2437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09289F-24C3-423E-9C46-B4CA2730B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2313501"/>
            <a:ext cx="4267200" cy="443050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897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ABD050-766A-4F6A-AC5D-D032BDAF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495"/>
            <a:ext cx="7886700" cy="10360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F UI Display" panose="00000500000000000000" pitchFamily="2" charset="0"/>
                <a:cs typeface="SF UI Display" panose="00000500000000000000" pitchFamily="2" charset="0"/>
                <a:hlinkClick r:id="rId2"/>
              </a:rPr>
              <a:t>https://www.msi.umn.edu/getting-started</a:t>
            </a:r>
            <a:endParaRPr lang="en-US" sz="3200" dirty="0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BB35461A-97A4-4DF8-A3DC-D25758B4C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2169" y="1292632"/>
            <a:ext cx="7319662" cy="538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9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0BFE6C-947E-4682-A723-B285046C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The Many Unix Shells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EE1663-CA5D-4D0B-9E81-4C506A9E1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Make sure you’re using the Bourne-again shell, or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bash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. </a:t>
            </a:r>
          </a:p>
          <a:p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You can run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echo $SHELL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to verify you’re using bash as your shell </a:t>
            </a: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it’s best to also check what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echo $0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 </a:t>
            </a:r>
          </a:p>
          <a:p>
            <a:endParaRPr lang="en-US" dirty="0">
              <a:latin typeface="SF UI Display" panose="00000500000000000000" pitchFamily="2" charset="0"/>
              <a:cs typeface="SF UI Display" panose="00000500000000000000" pitchFamily="2" charset="0"/>
            </a:endParaRPr>
          </a:p>
          <a:p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It’s possible to change your shell with the command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chsh</a:t>
            </a:r>
            <a:r>
              <a:rPr lang="en-US" dirty="0">
                <a:latin typeface="SF UI Display" panose="00000500000000000000" pitchFamily="2" charset="0"/>
                <a:cs typeface="SF UI Display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8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Content Placeholder 4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539BED32-57FB-4C08-8263-9FB4C0A92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r="19149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0A300D41-EB1F-4FF3-8B52-5429687B3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8149" y="4459919"/>
            <a:ext cx="6567702" cy="1574450"/>
          </a:xfrm>
          <a:prstGeom prst="rect">
            <a:avLst/>
          </a:prstGeom>
        </p:spPr>
      </p:pic>
      <p:pic>
        <p:nvPicPr>
          <p:cNvPr id="10" name="Picture 9" descr="A screen shot of a person&#10;&#10;Description generated with very high confidence">
            <a:extLst>
              <a:ext uri="{FF2B5EF4-FFF2-40B4-BE49-F238E27FC236}">
                <a16:creationId xmlns="" xmlns:a16="http://schemas.microsoft.com/office/drawing/2014/main" id="{9574BAA0-B087-4FD1-807D-F2B118F5B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9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65B5CA3-87FF-45DC-A034-A71E31672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2264" y="0"/>
            <a:ext cx="9326264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2DE597-AD36-4CDF-86F2-1EB5F935F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1065862"/>
            <a:ext cx="2737603" cy="472627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Working with Streams </a:t>
            </a:r>
            <a:br>
              <a:rPr lang="en-US" sz="3600" dirty="0">
                <a:solidFill>
                  <a:srgbClr val="FFFFFF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</a:br>
            <a:r>
              <a:rPr lang="en-US" sz="3600" dirty="0">
                <a:solidFill>
                  <a:srgbClr val="FFFFFF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and 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30C664-C603-4733-B1B3-25243ECFC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0654" y="1065862"/>
            <a:ext cx="4266066" cy="47262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Text streams allow us to do processing on a stream of data rather than holding it all in memory</a:t>
            </a:r>
          </a:p>
        </p:txBody>
      </p:sp>
    </p:spTree>
    <p:extLst>
      <p:ext uri="{BB962C8B-B14F-4D97-AF65-F5344CB8AC3E}">
        <p14:creationId xmlns:p14="http://schemas.microsoft.com/office/powerpoint/2010/main" val="1620060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3" name="Content Placeholder 12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C1553C22-DADB-4CA5-B297-9BABD5D9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4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4" name="Freeform 12">
            <a:extLst>
              <a:ext uri="{FF2B5EF4-FFF2-40B4-BE49-F238E27FC236}">
                <a16:creationId xmlns="" xmlns:a16="http://schemas.microsoft.com/office/drawing/2014/main" id="{522A94E1-AEBD-4286-BFF8-0711E4CD3E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16987" y="5181600"/>
            <a:ext cx="6873758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F UI Display" panose="00000500000000000000" pitchFamily="2" charset="0"/>
              <a:cs typeface="SF UI Display" panose="00000500000000000000" pitchFamily="2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C3B2C710-1AB8-4904-97DD-86864FF2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5254391"/>
            <a:ext cx="6650259" cy="774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The </a:t>
            </a:r>
            <a:r>
              <a:rPr lang="en-US" sz="2400" b="1" dirty="0">
                <a:solidFill>
                  <a:schemeClr val="bg1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cat</a:t>
            </a:r>
            <a:r>
              <a:rPr lang="en-US" sz="2400" dirty="0">
                <a:solidFill>
                  <a:schemeClr val="bg1"/>
                </a:solidFill>
                <a:latin typeface="SF UI Display" panose="00000500000000000000" pitchFamily="2" charset="0"/>
                <a:cs typeface="SF UI Display" panose="00000500000000000000" pitchFamily="2" charset="0"/>
              </a:rPr>
              <a:t> command reads one or more files and prints their contents to standard output.</a:t>
            </a:r>
          </a:p>
        </p:txBody>
      </p:sp>
    </p:spTree>
    <p:extLst>
      <p:ext uri="{BB962C8B-B14F-4D97-AF65-F5344CB8AC3E}">
        <p14:creationId xmlns:p14="http://schemas.microsoft.com/office/powerpoint/2010/main" val="56353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561</TotalTime>
  <Words>872</Words>
  <Application>Microsoft Macintosh PowerPoint</Application>
  <PresentationFormat>On-screen Show (4:3)</PresentationFormat>
  <Paragraphs>137</Paragraphs>
  <Slides>45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Bodoni MT</vt:lpstr>
      <vt:lpstr>Calibri</vt:lpstr>
      <vt:lpstr>Calibri Light</vt:lpstr>
      <vt:lpstr>SF UI Display</vt:lpstr>
      <vt:lpstr>Office Theme</vt:lpstr>
      <vt:lpstr>Chapter 3 &amp; 4 Remedial Unix Shell &amp; Working with Remote Machines</vt:lpstr>
      <vt:lpstr>PowerPoint Presentation</vt:lpstr>
      <vt:lpstr>PowerPoint Presentation</vt:lpstr>
      <vt:lpstr>The modular approach of the Unix philosophy</vt:lpstr>
      <vt:lpstr>The Many Unix Shells</vt:lpstr>
      <vt:lpstr>PowerPoint Presentation</vt:lpstr>
      <vt:lpstr>PowerPoint Presentation</vt:lpstr>
      <vt:lpstr>Working with Streams  and Redirection</vt:lpstr>
      <vt:lpstr>The cat command reads one or more files and prints their contents to standard output.</vt:lpstr>
      <vt:lpstr>cat also prints multiple files’ contents to the standard output stream</vt:lpstr>
      <vt:lpstr>cat also prints multiple files’ contents to the standard output</vt:lpstr>
      <vt:lpstr>&gt;</vt:lpstr>
      <vt:lpstr>&gt;&gt;</vt:lpstr>
      <vt:lpstr>PowerPoint Presentation</vt:lpstr>
      <vt:lpstr>Check the most recent file created</vt:lpstr>
      <vt:lpstr>2&gt; Redirecting Standard Error</vt:lpstr>
      <vt:lpstr>Using Standard Input Redirection</vt:lpstr>
      <vt:lpstr>The Almighty Unix Pipe: Speed and Beauty in One</vt:lpstr>
      <vt:lpstr>grep</vt:lpstr>
      <vt:lpstr>PowerPoint Presentation</vt:lpstr>
      <vt:lpstr>PowerPoint Presentation</vt:lpstr>
      <vt:lpstr>Pipes in Action: Creating Simple Programs with Grep and Pipes</vt:lpstr>
      <vt:lpstr>Attention!</vt:lpstr>
      <vt:lpstr>Attention!</vt:lpstr>
      <vt:lpstr>Combining Pipes and Redirection</vt:lpstr>
      <vt:lpstr>Managing and Interacting with Processes</vt:lpstr>
      <vt:lpstr>Background Processes</vt:lpstr>
      <vt:lpstr>PowerPoint Presentation</vt:lpstr>
      <vt:lpstr>Background Processes</vt:lpstr>
      <vt:lpstr>Place a process already running in the foreground into the background</vt:lpstr>
      <vt:lpstr>Killing Processes</vt:lpstr>
      <vt:lpstr>Exit Status: How to Programmatically Tell Whether Your Command Worked</vt:lpstr>
      <vt:lpstr>Exit Status  How to Programmatically Tell Whether Your Command Worked</vt:lpstr>
      <vt:lpstr>bash operators: &amp;&amp; vs ||</vt:lpstr>
      <vt:lpstr>bash operators: &amp;&amp; vs ||</vt:lpstr>
      <vt:lpstr>Command Substitution</vt:lpstr>
      <vt:lpstr>Alias</vt:lpstr>
      <vt:lpstr>Working with Remote Machines</vt:lpstr>
      <vt:lpstr>Connecting to Remote Machines with SSH</vt:lpstr>
      <vt:lpstr>Hostname and whoami</vt:lpstr>
      <vt:lpstr>Quick Authentication with SSH Keys</vt:lpstr>
      <vt:lpstr>Maintaining Long-Running Jobs with nohup and tmux</vt:lpstr>
      <vt:lpstr>Working with Remote Machines Through Tmux</vt:lpstr>
      <vt:lpstr>Useful info</vt:lpstr>
      <vt:lpstr>https://www.msi.umn.edu/getting-started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Li</dc:creator>
  <cp:lastModifiedBy>Xin Li</cp:lastModifiedBy>
  <cp:revision>52</cp:revision>
  <dcterms:created xsi:type="dcterms:W3CDTF">2017-10-01T01:18:43Z</dcterms:created>
  <dcterms:modified xsi:type="dcterms:W3CDTF">2017-10-11T18:56:47Z</dcterms:modified>
</cp:coreProperties>
</file>